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5" r:id="rId2"/>
    <p:sldId id="316" r:id="rId3"/>
    <p:sldId id="317" r:id="rId4"/>
    <p:sldId id="318" r:id="rId5"/>
    <p:sldId id="319" r:id="rId6"/>
    <p:sldId id="332" r:id="rId7"/>
    <p:sldId id="324" r:id="rId8"/>
    <p:sldId id="325" r:id="rId9"/>
    <p:sldId id="326" r:id="rId10"/>
    <p:sldId id="320" r:id="rId11"/>
    <p:sldId id="339" r:id="rId12"/>
    <p:sldId id="377" r:id="rId13"/>
    <p:sldId id="3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8"/>
    <p:restoredTop sz="94673"/>
  </p:normalViewPr>
  <p:slideViewPr>
    <p:cSldViewPr snapToGrid="0" snapToObjects="1">
      <p:cViewPr varScale="1">
        <p:scale>
          <a:sx n="165" d="100"/>
          <a:sy n="165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596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2019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3A899-CD74-AA46-A9D7-93DBD0CA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4FA-9B24-BE42-88C5-5B2FA7937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2B25B-8279-344B-9550-F967B68B9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A4B6-4706-684B-B0BF-0E8A5F28B677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D820-B712-FD41-8EEA-FB721AC6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48F59-62F7-EC44-9AEB-A90C96FF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B55F5-5570-4D40-A56A-6768C2556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esk-forge.gitee.io/workshop/?sb=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1C19FE-AD3A-1345-AF4D-2D1261C4AB4D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en-US" altLang="zh-CN" sz="4000" b="1" dirty="0">
                <a:solidFill>
                  <a:srgbClr val="0070C0"/>
                </a:solidFill>
              </a:rPr>
              <a:t>Introductory – Part 4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en-US" altLang="zh-CN" sz="4000" b="1" dirty="0">
                <a:solidFill>
                  <a:srgbClr val="0070C0"/>
                </a:solidFill>
              </a:rPr>
              <a:t>Hong Kong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2019/01/24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9D04-CBFD-A249-BBBC-296E5774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</a:t>
            </a:r>
            <a:r>
              <a:rPr lang="zh-Hant" altLang="en-US" dirty="0"/>
              <a:t> 元件選擇集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8D0C-51D6-C943-8D9B-24586FD9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37" y="2821858"/>
            <a:ext cx="4707307" cy="3430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91072-68CC-EF44-9CDE-8A6BF168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80" y="4492311"/>
            <a:ext cx="4163027" cy="26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7C6A8-7B5E-9C40-9AA1-89FFBCA59FC0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選取元件（</a:t>
            </a:r>
            <a:r>
              <a:rPr lang="en-US" altLang="zh-Hant" sz="2400" dirty="0" err="1"/>
              <a:t>dbId</a:t>
            </a:r>
            <a:r>
              <a:rPr lang="zh-Hant" altLang="en-US" sz="2400" dirty="0"/>
              <a:t>）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EB92-436E-6F4E-920B-D371440A868D}"/>
              </a:ext>
            </a:extLst>
          </p:cNvPr>
          <p:cNvSpPr txBox="1"/>
          <p:nvPr/>
        </p:nvSpPr>
        <p:spPr>
          <a:xfrm>
            <a:off x="430210" y="3258320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取得已選取的元件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DDD3A-866C-8C47-ACD8-EBA5D8CE879A}"/>
              </a:ext>
            </a:extLst>
          </p:cNvPr>
          <p:cNvSpPr txBox="1"/>
          <p:nvPr/>
        </p:nvSpPr>
        <p:spPr>
          <a:xfrm>
            <a:off x="796581" y="1744882"/>
            <a:ext cx="5594387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select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altLang="zh-Hant" sz="1600" dirty="0">
                <a:solidFill>
                  <a:srgbClr val="107D02"/>
                </a:solidFill>
                <a:latin typeface="Courier" pitchFamily="2" charset="0"/>
              </a:rPr>
              <a:t>//</a:t>
            </a:r>
            <a:r>
              <a:rPr lang="zh-Hant" altLang="en-US" sz="1600" dirty="0">
                <a:solidFill>
                  <a:srgbClr val="107D02"/>
                </a:solidFill>
                <a:latin typeface="Courier" pitchFamily="2" charset="0"/>
              </a:rPr>
              <a:t>或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select</a:t>
            </a:r>
            <a:r>
              <a:rPr lang="en-US" sz="1600" dirty="0">
                <a:latin typeface="Courier" pitchFamily="2" charset="0"/>
              </a:rPr>
              <a:t>( [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2210</a:t>
            </a:r>
            <a:r>
              <a:rPr lang="en-US" sz="1600" dirty="0">
                <a:latin typeface="Courier" pitchFamily="2" charset="0"/>
              </a:rPr>
              <a:t>,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2585</a:t>
            </a:r>
            <a:r>
              <a:rPr lang="en-US" sz="1600" dirty="0">
                <a:latin typeface="Courier" pitchFamily="2" charset="0"/>
              </a:rPr>
              <a:t>,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4009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] );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7A459-F671-CF45-B101-F645DC6EBB7B}"/>
              </a:ext>
            </a:extLst>
          </p:cNvPr>
          <p:cNvSpPr txBox="1"/>
          <p:nvPr/>
        </p:nvSpPr>
        <p:spPr>
          <a:xfrm>
            <a:off x="772084" y="3908696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getSelection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43438-82BE-7344-BF01-B6F1EB8C05A3}"/>
              </a:ext>
            </a:extLst>
          </p:cNvPr>
          <p:cNvSpPr txBox="1"/>
          <p:nvPr/>
        </p:nvSpPr>
        <p:spPr>
          <a:xfrm>
            <a:off x="454707" y="5001913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清除選取狀態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41241-A802-8B48-B916-78DFDA0E7EF0}"/>
              </a:ext>
            </a:extLst>
          </p:cNvPr>
          <p:cNvSpPr txBox="1"/>
          <p:nvPr/>
        </p:nvSpPr>
        <p:spPr>
          <a:xfrm>
            <a:off x="796581" y="5652289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clearSelection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505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9D04-CBFD-A249-BBBC-296E5774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</a:t>
            </a:r>
            <a:r>
              <a:rPr lang="zh-Hant" altLang="en-US" dirty="0"/>
              <a:t> 元件可視性控制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隱藏元件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796581" y="1744882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hide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A9A72A-4D30-A24E-AEF0-572C6CEF94A9}"/>
              </a:ext>
            </a:extLst>
          </p:cNvPr>
          <p:cNvGrpSpPr/>
          <p:nvPr/>
        </p:nvGrpSpPr>
        <p:grpSpPr>
          <a:xfrm>
            <a:off x="7272183" y="191078"/>
            <a:ext cx="3844413" cy="2561258"/>
            <a:chOff x="4618761" y="2663710"/>
            <a:chExt cx="5791200" cy="475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2D3F28-D49A-EC47-8863-C71F43927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3"/>
            <a:stretch/>
          </p:blipFill>
          <p:spPr>
            <a:xfrm>
              <a:off x="4618761" y="4998871"/>
              <a:ext cx="5791200" cy="24177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44F451-E761-1B4D-A926-A67A65A1B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57"/>
            <a:stretch/>
          </p:blipFill>
          <p:spPr>
            <a:xfrm>
              <a:off x="4618761" y="2663710"/>
              <a:ext cx="5791200" cy="23351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AFAC7-5028-2B4D-8038-F0E0FECFF058}"/>
              </a:ext>
            </a:extLst>
          </p:cNvPr>
          <p:cNvSpPr txBox="1"/>
          <p:nvPr/>
        </p:nvSpPr>
        <p:spPr>
          <a:xfrm>
            <a:off x="430213" y="2423696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顯示元件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A1CB1-8CF7-5444-9BB7-1E7C3CE9BC9B}"/>
              </a:ext>
            </a:extLst>
          </p:cNvPr>
          <p:cNvSpPr txBox="1"/>
          <p:nvPr/>
        </p:nvSpPr>
        <p:spPr>
          <a:xfrm>
            <a:off x="796581" y="3013547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show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4E9A8DC9-1ACC-8049-8F70-63666D4BFBC1}"/>
              </a:ext>
            </a:extLst>
          </p:cNvPr>
          <p:cNvSpPr/>
          <p:nvPr/>
        </p:nvSpPr>
        <p:spPr>
          <a:xfrm>
            <a:off x="11177434" y="1037308"/>
            <a:ext cx="511277" cy="1023040"/>
          </a:xfrm>
          <a:prstGeom prst="curvedLeftArrow">
            <a:avLst>
              <a:gd name="adj1" fmla="val 25000"/>
              <a:gd name="adj2" fmla="val 9846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D6F4C7DD-458D-8543-A14E-AA2FD7CF1F9F}"/>
              </a:ext>
            </a:extLst>
          </p:cNvPr>
          <p:cNvSpPr/>
          <p:nvPr/>
        </p:nvSpPr>
        <p:spPr>
          <a:xfrm rot="10800000">
            <a:off x="6700068" y="960187"/>
            <a:ext cx="511277" cy="1023040"/>
          </a:xfrm>
          <a:prstGeom prst="curvedLeftArrow">
            <a:avLst>
              <a:gd name="adj1" fmla="val 25000"/>
              <a:gd name="adj2" fmla="val 9846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D7394-4315-C347-B9E7-EB1F8AA601E2}"/>
              </a:ext>
            </a:extLst>
          </p:cNvPr>
          <p:cNvSpPr txBox="1"/>
          <p:nvPr/>
        </p:nvSpPr>
        <p:spPr>
          <a:xfrm>
            <a:off x="430213" y="3640008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單獨顯示元件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CB512-7F86-6449-BA89-ECF069F4F910}"/>
              </a:ext>
            </a:extLst>
          </p:cNvPr>
          <p:cNvSpPr txBox="1"/>
          <p:nvPr/>
        </p:nvSpPr>
        <p:spPr>
          <a:xfrm>
            <a:off x="796581" y="4229859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isolate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B15D3B-DDB5-1644-A68C-0CA36C2AC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23"/>
          <a:stretch/>
        </p:blipFill>
        <p:spPr>
          <a:xfrm>
            <a:off x="7272183" y="2996801"/>
            <a:ext cx="4176056" cy="1935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995BD9-D684-184D-9A36-D17E0A585292}"/>
              </a:ext>
            </a:extLst>
          </p:cNvPr>
          <p:cNvSpPr txBox="1"/>
          <p:nvPr/>
        </p:nvSpPr>
        <p:spPr>
          <a:xfrm>
            <a:off x="430213" y="5556243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顯示所有元件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8C15A7-D42E-BE40-81BE-9C226235FD64}"/>
              </a:ext>
            </a:extLst>
          </p:cNvPr>
          <p:cNvSpPr txBox="1"/>
          <p:nvPr/>
        </p:nvSpPr>
        <p:spPr>
          <a:xfrm>
            <a:off x="796581" y="6146094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latin typeface="Courier" pitchFamily="2" charset="0"/>
              </a:rPr>
              <a:t>.showAll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402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 Viewer</a:t>
            </a:r>
            <a:r>
              <a:rPr lang="zh-Hant" altLang="en-US" dirty="0"/>
              <a:t> 元件</a:t>
            </a:r>
            <a:r>
              <a:rPr lang="zh-TW" altLang="en-US" dirty="0"/>
              <a:t>操作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改變</a:t>
            </a:r>
            <a:r>
              <a:rPr lang="zh-Hant" altLang="en-US" sz="2400" dirty="0"/>
              <a:t>元件</a:t>
            </a:r>
            <a:r>
              <a:rPr lang="zh-TW" altLang="en-US" sz="2400" dirty="0"/>
              <a:t>顏色</a:t>
            </a:r>
            <a:endParaRPr lang="en-US" sz="24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796581" y="1744882"/>
            <a:ext cx="849754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color = </a:t>
            </a:r>
            <a:r>
              <a:rPr lang="en-US" b="1" dirty="0">
                <a:solidFill>
                  <a:srgbClr val="17006D"/>
                </a:solidFill>
                <a:latin typeface="Courier-Bold" pitchFamily="2" charset="0"/>
              </a:rPr>
              <a:t>new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THREE.Vector4(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255/255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1 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);</a:t>
            </a:r>
          </a:p>
          <a:p>
            <a:endParaRPr lang="en-US" sz="20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2000" dirty="0" err="1">
                <a:latin typeface="Courier" pitchFamily="2" charset="0"/>
              </a:rPr>
              <a:t>viewer.setThemingColor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2102, </a:t>
            </a:r>
            <a:r>
              <a:rPr lang="en-US" sz="2000" dirty="0">
                <a:latin typeface="Courier" pitchFamily="2" charset="0"/>
              </a:rPr>
              <a:t>color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 t="31975" r="27149" b="16027"/>
          <a:stretch/>
        </p:blipFill>
        <p:spPr>
          <a:xfrm>
            <a:off x="6211330" y="3070185"/>
            <a:ext cx="4390767" cy="3186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33413" r="27139" b="16265"/>
          <a:stretch/>
        </p:blipFill>
        <p:spPr>
          <a:xfrm>
            <a:off x="796581" y="3070185"/>
            <a:ext cx="4547288" cy="3183100"/>
          </a:xfrm>
          <a:prstGeom prst="rect">
            <a:avLst/>
          </a:prstGeom>
        </p:spPr>
      </p:pic>
      <p:sp>
        <p:nvSpPr>
          <p:cNvPr id="10" name="Right Arrow 34"/>
          <p:cNvSpPr/>
          <p:nvPr/>
        </p:nvSpPr>
        <p:spPr>
          <a:xfrm>
            <a:off x="5074508" y="4281139"/>
            <a:ext cx="1441622" cy="72746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078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 Viewer</a:t>
            </a:r>
            <a:r>
              <a:rPr lang="zh-Hant" altLang="en-US" dirty="0"/>
              <a:t> 元件</a:t>
            </a:r>
            <a:r>
              <a:rPr lang="zh-TW" altLang="en-US" dirty="0"/>
              <a:t>操作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取得</a:t>
            </a:r>
            <a:r>
              <a:rPr lang="zh-Hant" altLang="en-US" sz="2400" dirty="0"/>
              <a:t>元件</a:t>
            </a:r>
            <a:r>
              <a:rPr lang="zh-TW" altLang="en-US" sz="2400" dirty="0"/>
              <a:t>屬性</a:t>
            </a:r>
            <a:r>
              <a:rPr lang="en-US" altLang="zh-TW" sz="2400" dirty="0"/>
              <a:t>(</a:t>
            </a:r>
            <a:r>
              <a:rPr lang="zh-TW" altLang="en-US" sz="2400" dirty="0"/>
              <a:t>參數</a:t>
            </a:r>
            <a:r>
              <a:rPr lang="en-US" altLang="zh-TW" sz="2400" dirty="0"/>
              <a:t>)</a:t>
            </a:r>
            <a:endParaRPr lang="en-US" sz="24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4850625" y="159298"/>
            <a:ext cx="6716327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on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Feteching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PropsSucceed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17006D"/>
                </a:solidFill>
                <a:latin typeface="Courier-Bold" pitchFamily="2" charset="0"/>
              </a:rPr>
              <a:t>function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( result ) {</a:t>
            </a: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   console.log( result );</a:t>
            </a: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};</a:t>
            </a:r>
          </a:p>
          <a:p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altLang="zh-TW" sz="1400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onFetechingPropsFailed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= </a:t>
            </a:r>
            <a:r>
              <a:rPr lang="en-US" altLang="zh-TW" sz="1400" b="1" dirty="0">
                <a:solidFill>
                  <a:srgbClr val="17006D"/>
                </a:solidFill>
                <a:latin typeface="Courier-Bold" pitchFamily="2" charset="0"/>
              </a:rPr>
              <a:t>function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( error,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msg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) {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console.error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( error,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msg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);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};</a:t>
            </a:r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viewer.getProperties</a:t>
            </a:r>
            <a:r>
              <a:rPr lang="en-US" sz="1600" dirty="0">
                <a:latin typeface="Courier" pitchFamily="2" charset="0"/>
              </a:rPr>
              <a:t>(</a:t>
            </a:r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2102,</a:t>
            </a:r>
          </a:p>
          <a:p>
            <a:r>
              <a:rPr lang="en-US" altLang="zh-TW" sz="1600" dirty="0">
                <a:solidFill>
                  <a:srgbClr val="107D02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onFetechingPropsSucceed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,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onFetechingPropsFailed</a:t>
            </a:r>
            <a:endParaRPr lang="en-US" altLang="zh-TW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);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b="6479"/>
          <a:stretch/>
        </p:blipFill>
        <p:spPr>
          <a:xfrm>
            <a:off x="430213" y="3814598"/>
            <a:ext cx="11139292" cy="26980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2F8891-07DF-DC4E-BAAE-6C885A42DAD0}"/>
              </a:ext>
            </a:extLst>
          </p:cNvPr>
          <p:cNvSpPr/>
          <p:nvPr/>
        </p:nvSpPr>
        <p:spPr>
          <a:xfrm>
            <a:off x="1952457" y="6512625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</a:t>
            </a:r>
            <a:r>
              <a:rPr lang="en-US" dirty="0">
                <a:hlinkClick r:id="rId3"/>
              </a:rPr>
              <a:t>https://dukedhx.github.io/Forge-Workshop/?sb=5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1</a:t>
            </a:r>
            <a:r>
              <a:rPr lang="zh-Hant" altLang="en-US" dirty="0"/>
              <a:t>：在 </a:t>
            </a:r>
            <a:r>
              <a:rPr lang="en-US" altLang="zh-Hant" dirty="0" err="1"/>
              <a:t>index.html</a:t>
            </a:r>
            <a:r>
              <a:rPr lang="zh-Hant" altLang="en-US" dirty="0"/>
              <a:t> 引用</a:t>
            </a:r>
            <a:r>
              <a:rPr lang="en-US" altLang="zh-Hant" dirty="0"/>
              <a:t> Forge Viewer </a:t>
            </a:r>
            <a:r>
              <a:rPr lang="zh-Hant" altLang="en-US" dirty="0"/>
              <a:t>庫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2</a:t>
            </a:r>
            <a:r>
              <a:rPr lang="zh-Hant" altLang="en-US" dirty="0"/>
              <a:t>：在</a:t>
            </a:r>
            <a:r>
              <a:rPr lang="en-US" altLang="zh-Hant" dirty="0"/>
              <a:t> </a:t>
            </a:r>
            <a:r>
              <a:rPr lang="en-US" altLang="zh-Hant" dirty="0" err="1"/>
              <a:t>index.html</a:t>
            </a:r>
            <a:r>
              <a:rPr lang="zh-Hant" altLang="en-US" dirty="0"/>
              <a:t> 的</a:t>
            </a:r>
            <a:r>
              <a:rPr lang="en-US" altLang="zh-Hant" dirty="0"/>
              <a:t> Body</a:t>
            </a:r>
            <a:r>
              <a:rPr lang="zh-Hant" altLang="en-US" dirty="0"/>
              <a:t>加入放置</a:t>
            </a:r>
            <a:r>
              <a:rPr lang="en-US" altLang="zh-Hant" dirty="0"/>
              <a:t> viewer </a:t>
            </a:r>
            <a:r>
              <a:rPr lang="zh-Hant" altLang="en-US" dirty="0"/>
              <a:t>的容器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Step3</a:t>
            </a:r>
            <a:r>
              <a:rPr lang="zh-Hant" altLang="en-US" dirty="0"/>
              <a:t>：</a:t>
            </a:r>
            <a:r>
              <a:rPr lang="zh-CN" altLang="en-US" dirty="0"/>
              <a:t>调用</a:t>
            </a:r>
            <a:r>
              <a:rPr lang="en-US" altLang="zh-Hant" dirty="0"/>
              <a:t>Initializer</a:t>
            </a:r>
            <a:r>
              <a:rPr lang="zh-Hant" altLang="en-US" dirty="0"/>
              <a:t> 和 </a:t>
            </a:r>
            <a:r>
              <a:rPr lang="en-US" altLang="zh-Hant" dirty="0" err="1"/>
              <a:t>Document.load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94F4-B04C-D447-B53C-C64B4780779F}"/>
              </a:ext>
            </a:extLst>
          </p:cNvPr>
          <p:cNvSpPr txBox="1"/>
          <p:nvPr/>
        </p:nvSpPr>
        <p:spPr>
          <a:xfrm>
            <a:off x="430213" y="1888172"/>
            <a:ext cx="11575740" cy="4924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link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 type=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"text/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css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 </a:t>
            </a:r>
            <a:r>
              <a:rPr lang="en-US" sz="1300" dirty="0" err="1">
                <a:solidFill>
                  <a:srgbClr val="000000"/>
                </a:solidFill>
                <a:latin typeface="Courier" pitchFamily="2" charset="0"/>
              </a:rPr>
              <a:t>href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"https://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developer.api.autodesk.com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derivativeservice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/v2/viewers/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style.css?v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=v6"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</a:t>
            </a:r>
          </a:p>
          <a:p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script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" pitchFamily="2" charset="0"/>
              </a:rPr>
              <a:t>src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"https://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developer.api.autodesk.com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derivativeservice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/v2/viewers/viewer3D.js?v=v6.0"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&gt;&lt;/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script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</a:t>
            </a: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3E72C-57D8-C547-AE9F-F63CCE4D0C9E}"/>
              </a:ext>
            </a:extLst>
          </p:cNvPr>
          <p:cNvSpPr txBox="1"/>
          <p:nvPr/>
        </p:nvSpPr>
        <p:spPr>
          <a:xfrm>
            <a:off x="430213" y="3477484"/>
            <a:ext cx="3168010" cy="67710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6A0043"/>
              </a:solidFill>
              <a:latin typeface="Courier" pitchFamily="2" charset="0"/>
            </a:endParaRPr>
          </a:p>
          <a:p>
            <a:pPr algn="ctr"/>
            <a:r>
              <a:rPr lang="en-US" sz="14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div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id</a:t>
            </a:r>
            <a:r>
              <a:rPr lang="en-US" sz="140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400">
                <a:solidFill>
                  <a:srgbClr val="1D00FF"/>
                </a:solidFill>
                <a:latin typeface="Courier" pitchFamily="2" charset="0"/>
              </a:rPr>
              <a:t>”viewer"</a:t>
            </a:r>
            <a:r>
              <a:rPr lang="en-US" sz="1400">
                <a:solidFill>
                  <a:srgbClr val="6A0043"/>
                </a:solidFill>
                <a:latin typeface="Courier" pitchFamily="2" charset="0"/>
              </a:rPr>
              <a:t>&gt;&lt;/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div</a:t>
            </a:r>
            <a:r>
              <a:rPr lang="en-US" sz="1400" dirty="0">
                <a:solidFill>
                  <a:srgbClr val="6A0043"/>
                </a:solidFill>
                <a:latin typeface="Courier" pitchFamily="2" charset="0"/>
              </a:rPr>
              <a:t>&gt;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977242"/>
            <a:ext cx="11932000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‘urn:dXJuOmFkc2…’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;//</a:t>
            </a:r>
            <a:r>
              <a:rPr lang="zh-CN" altLang="en-US" sz="1400" dirty="0">
                <a:solidFill>
                  <a:srgbClr val="000000"/>
                </a:solidFill>
                <a:latin typeface="Courier" pitchFamily="2" charset="0"/>
              </a:rPr>
              <a:t>模型转换输出的</a:t>
            </a:r>
            <a:r>
              <a:rPr lang="en-US" altLang="zh-CN" sz="1400" dirty="0">
                <a:solidFill>
                  <a:srgbClr val="000000"/>
                </a:solidFill>
                <a:latin typeface="Courier" pitchFamily="2" charset="0"/>
              </a:rPr>
              <a:t>urn</a:t>
            </a:r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Autodesk.Viewing.Initializer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options,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Autodesk.Viewing.Document.load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89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250575"/>
            <a:ext cx="11342687" cy="5262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4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onDocumentLoadSuccess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5</a:t>
            </a:r>
            <a:r>
              <a:rPr lang="zh-Hant" altLang="en-US" dirty="0"/>
              <a:t>：在</a:t>
            </a:r>
            <a:r>
              <a:rPr lang="en-US" altLang="zh-Hant" dirty="0"/>
              <a:t> Step4 </a:t>
            </a:r>
            <a:r>
              <a:rPr lang="zh-Hant" altLang="en-US" dirty="0"/>
              <a:t>裡使用</a:t>
            </a:r>
            <a:r>
              <a:rPr lang="en-US" altLang="zh-Hant" dirty="0"/>
              <a:t> </a:t>
            </a:r>
            <a:r>
              <a:rPr lang="en-US" altLang="zh-Hant" dirty="0" err="1"/>
              <a:t>getSubItemsWithProperties</a:t>
            </a:r>
            <a:r>
              <a:rPr lang="zh-Hant" altLang="en-US" dirty="0"/>
              <a:t> 函式找出所有的</a:t>
            </a:r>
            <a:r>
              <a:rPr lang="en-US" altLang="zh-Hant" dirty="0"/>
              <a:t> 3D</a:t>
            </a:r>
            <a:r>
              <a:rPr lang="zh-Hant" altLang="en-US" dirty="0"/>
              <a:t> 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6</a:t>
            </a:r>
            <a:r>
              <a:rPr lang="zh-Hant" altLang="en-US" dirty="0"/>
              <a:t>：使用 </a:t>
            </a:r>
            <a:r>
              <a:rPr lang="en-US" altLang="zh-Hant" dirty="0" err="1"/>
              <a:t>getViewablePath</a:t>
            </a:r>
            <a:r>
              <a:rPr lang="zh-Hant" altLang="en-US" dirty="0"/>
              <a:t> 函式取得模型在</a:t>
            </a:r>
            <a:r>
              <a:rPr lang="en-US" altLang="zh-Hant" dirty="0"/>
              <a:t> Forge Model Derivative </a:t>
            </a:r>
            <a:r>
              <a:rPr lang="zh-Hant" altLang="en-US" dirty="0"/>
              <a:t>服務上的下在位址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1844713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doc 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2289A-55AD-F646-B9EA-01A9308DACD0}"/>
              </a:ext>
            </a:extLst>
          </p:cNvPr>
          <p:cNvSpPr txBox="1"/>
          <p:nvPr/>
        </p:nvSpPr>
        <p:spPr>
          <a:xfrm>
            <a:off x="442092" y="3288058"/>
            <a:ext cx="11587616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filter = {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type'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'geometry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'role'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'3d'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Autodesk.Viewing.Document.getSubItemsWithProperties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filter,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0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'Document contains no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.'</a:t>
            </a:r>
            <a:r>
              <a:rPr lang="zh-Hant" altLang="en-US" sz="1400" dirty="0">
                <a:solidFill>
                  <a:srgbClr val="1D00FF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  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35FF-3A2F-9540-B0E3-FD0DACB50E7C}"/>
              </a:ext>
            </a:extLst>
          </p:cNvPr>
          <p:cNvSpPr txBox="1"/>
          <p:nvPr/>
        </p:nvSpPr>
        <p:spPr>
          <a:xfrm>
            <a:off x="430213" y="5783846"/>
            <a:ext cx="11587616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initialViewable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svfUrl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doc.getViewablePath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 );</a:t>
            </a:r>
          </a:p>
        </p:txBody>
      </p:sp>
    </p:spTree>
    <p:extLst>
      <p:ext uri="{BB962C8B-B14F-4D97-AF65-F5344CB8AC3E}">
        <p14:creationId xmlns:p14="http://schemas.microsoft.com/office/powerpoint/2010/main" val="1925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7</a:t>
            </a:r>
            <a:r>
              <a:rPr lang="zh-Hant" altLang="en-US" dirty="0"/>
              <a:t>：建立</a:t>
            </a:r>
            <a:r>
              <a:rPr lang="en-US" altLang="zh-Hant" dirty="0"/>
              <a:t> Viewer </a:t>
            </a:r>
            <a:r>
              <a:rPr lang="zh-Hant" altLang="en-US" dirty="0"/>
              <a:t>物件，載入模型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8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onDocumentLoadFailure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091477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704259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sharedPropertyDbPath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doc.getPropertyDbPath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viewerDiv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document.getElementById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viewer =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Autodesk.Viewing.Private.GuiViewer3D(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viewerDiv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viewer.start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svfUrl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zh-TW" sz="1400" dirty="0" err="1">
                <a:solidFill>
                  <a:srgbClr val="000000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5019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9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onLoadModelSuccess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10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onLoadModelError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3701638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739884"/>
            <a:ext cx="11587616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model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()!’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'Validate model loaded: 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viewer.model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model )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model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2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A4EF-9E1B-5843-B365-2F0D1F00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13" y="25766"/>
            <a:ext cx="11342687" cy="885451"/>
          </a:xfrm>
        </p:spPr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 </a:t>
            </a:r>
            <a:r>
              <a:rPr lang="zh-Hant" altLang="en-US" dirty="0"/>
              <a:t>執行結果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333F47-8D1A-864C-AAD6-207E540613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56935" y="911217"/>
            <a:ext cx="9069528" cy="55054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40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A4EF-9E1B-5843-B365-2F0D1F0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</a:t>
            </a:r>
            <a:r>
              <a:rPr lang="en-US" altLang="zh-Hant" dirty="0"/>
              <a:t> 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78528A-2D12-484D-8603-8CB8A25D87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dirty="0"/>
              <a:t>使用</a:t>
            </a:r>
            <a:r>
              <a:rPr lang="en-US" altLang="zh-Hant" dirty="0"/>
              <a:t> </a:t>
            </a:r>
            <a:r>
              <a:rPr lang="en-US" altLang="zh-Hant" dirty="0" err="1"/>
              <a:t>ViewingApplication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1</a:t>
            </a:r>
            <a:r>
              <a:rPr lang="zh-Hant" altLang="en-US" dirty="0"/>
              <a:t> 和</a:t>
            </a:r>
            <a:r>
              <a:rPr lang="en-US" altLang="zh-Hant" dirty="0"/>
              <a:t> Step 2</a:t>
            </a:r>
            <a:r>
              <a:rPr lang="zh-Hant" altLang="en-US" dirty="0"/>
              <a:t> 與方法一相同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3</a:t>
            </a:r>
            <a:r>
              <a:rPr lang="zh-Hant" altLang="en-US" dirty="0"/>
              <a:t>：</a:t>
            </a:r>
            <a:r>
              <a:rPr lang="zh-CN" altLang="en-US" dirty="0"/>
              <a:t>调用</a:t>
            </a:r>
            <a:r>
              <a:rPr lang="en-US" altLang="zh-Hant" dirty="0"/>
              <a:t>Initializer</a:t>
            </a:r>
            <a:r>
              <a:rPr lang="zh-Hant" altLang="en-US" dirty="0"/>
              <a:t> 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DD41-C83D-F74C-94E6-FC4206258EF7}"/>
              </a:ext>
            </a:extLst>
          </p:cNvPr>
          <p:cNvSpPr txBox="1"/>
          <p:nvPr/>
        </p:nvSpPr>
        <p:spPr>
          <a:xfrm>
            <a:off x="430213" y="2740403"/>
            <a:ext cx="11932000" cy="22467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let</a:t>
            </a:r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400" b="1" dirty="0">
              <a:solidFill>
                <a:srgbClr val="6A0043"/>
              </a:solidFill>
              <a:latin typeface="Courier-Bold" pitchFamily="2" charset="0"/>
            </a:endParaRP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'urn:dXJuOmFkc2sub2Jq…’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Autodesk.Viewing.Initializer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options,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Autodesk.Viewing.ViewingApplication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'viewer'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viewerApp.registerViewer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viewerApp.k3D, Autodesk.Viewing.Private.GuiViewer3D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viewerApp.loadDocument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38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BA63-FFC6-CD4F-8F13-340C6F5E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</a:t>
            </a:r>
            <a:r>
              <a:rPr lang="en-US" altLang="zh-Hant" dirty="0"/>
              <a:t> 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D828-0765-EB4F-9E6B-D45BBDCA0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4 </a:t>
            </a:r>
            <a:r>
              <a:rPr lang="zh-Hant" altLang="en-US" dirty="0"/>
              <a:t>與方法一相同，</a:t>
            </a:r>
            <a:r>
              <a:rPr lang="en-US" altLang="zh-Hant" dirty="0"/>
              <a:t>Step 5</a:t>
            </a:r>
            <a:r>
              <a:rPr lang="zh-Hant" altLang="en-US" dirty="0"/>
              <a:t> 改為：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6 </a:t>
            </a:r>
            <a:r>
              <a:rPr lang="zh-Hant" altLang="en-US" dirty="0"/>
              <a:t>和</a:t>
            </a:r>
            <a:r>
              <a:rPr lang="en-US" altLang="zh-Hant" dirty="0"/>
              <a:t> Step 7</a:t>
            </a:r>
            <a:r>
              <a:rPr lang="zh-Hant" altLang="en-US" dirty="0"/>
              <a:t>：使用 </a:t>
            </a:r>
            <a:r>
              <a:rPr lang="en-US" altLang="zh-Hant" dirty="0" err="1"/>
              <a:t>selectItem</a:t>
            </a:r>
            <a:r>
              <a:rPr lang="zh-Hant" altLang="en-US" dirty="0"/>
              <a:t> 函式取得欲檢視的模型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08711-F789-3D4E-9C2E-B6A7E928D8C5}"/>
              </a:ext>
            </a:extLst>
          </p:cNvPr>
          <p:cNvSpPr txBox="1"/>
          <p:nvPr/>
        </p:nvSpPr>
        <p:spPr>
          <a:xfrm>
            <a:off x="430213" y="1780099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filter = {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type'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'geometry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'role'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'3d'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viewerApp.bubble.search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filter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0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'Document contains no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.'</a:t>
            </a:r>
            <a:r>
              <a:rPr lang="zh-Hant" altLang="en-US" sz="1400" dirty="0">
                <a:solidFill>
                  <a:srgbClr val="1D00FF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  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F6EA6-DECA-2048-BBEB-D122118A0344}"/>
              </a:ext>
            </a:extLst>
          </p:cNvPr>
          <p:cNvSpPr txBox="1"/>
          <p:nvPr/>
        </p:nvSpPr>
        <p:spPr>
          <a:xfrm>
            <a:off x="430213" y="4265988"/>
            <a:ext cx="11587616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initialViewable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viewerApp.selectItem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[0].data,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7054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8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onItemLoadSuccess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9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onItemLoadFail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065490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onItemLoadFail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onItemLoadFail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683747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onItemLoadSuccess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viewer, item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onItemLoadSuccess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()!'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item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'Viewers are equal: 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( viewer ===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viewerApp.getCurrentViewer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)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70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938</Words>
  <Application>Microsoft Macintosh PowerPoint</Application>
  <PresentationFormat>Widescreen</PresentationFormat>
  <Paragraphs>174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新細明體</vt:lpstr>
      <vt:lpstr>Arial</vt:lpstr>
      <vt:lpstr>Artifakt ElementOfc</vt:lpstr>
      <vt:lpstr>Calibri</vt:lpstr>
      <vt:lpstr>Calibri Light</vt:lpstr>
      <vt:lpstr>Courier</vt:lpstr>
      <vt:lpstr>Courier-Bold</vt:lpstr>
      <vt:lpstr>Wingdings</vt:lpstr>
      <vt:lpstr>Office Theme</vt:lpstr>
      <vt:lpstr>PowerPoint Presentation</vt:lpstr>
      <vt:lpstr>Forge Viewer 初始化步驟 – 方法一</vt:lpstr>
      <vt:lpstr>Forge Viewer 初始化步驟 – 方法一</vt:lpstr>
      <vt:lpstr>Forge Viewer 初始化步驟 – 方法一</vt:lpstr>
      <vt:lpstr>Forge Viewer 初始化步驟 – 方法一</vt:lpstr>
      <vt:lpstr>Forge Viewer 初始化步驟 – 執行結果</vt:lpstr>
      <vt:lpstr>Forge Viewer 初始化步驟 – 方法二</vt:lpstr>
      <vt:lpstr>Forge Viewer 初始化步驟 – 方法二</vt:lpstr>
      <vt:lpstr>Forge Viewer 初始化步驟 – 方法二</vt:lpstr>
      <vt:lpstr>Forge Viewer 元件選擇集</vt:lpstr>
      <vt:lpstr>Forge Viewer 元件可視性控制</vt:lpstr>
      <vt:lpstr>Forge Viewer 元件操作</vt:lpstr>
      <vt:lpstr>Forge Viewer 元件操作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9</cp:revision>
  <dcterms:created xsi:type="dcterms:W3CDTF">2018-12-05T15:39:09Z</dcterms:created>
  <dcterms:modified xsi:type="dcterms:W3CDTF">2019-01-21T05:35:46Z</dcterms:modified>
</cp:coreProperties>
</file>